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329" r:id="rId3"/>
    <p:sldId id="331" r:id="rId4"/>
    <p:sldId id="324" r:id="rId5"/>
    <p:sldId id="325" r:id="rId6"/>
    <p:sldId id="346" r:id="rId7"/>
    <p:sldId id="332" r:id="rId8"/>
    <p:sldId id="347" r:id="rId9"/>
    <p:sldId id="326" r:id="rId10"/>
    <p:sldId id="340" r:id="rId11"/>
    <p:sldId id="334" r:id="rId12"/>
    <p:sldId id="335" r:id="rId13"/>
    <p:sldId id="336" r:id="rId14"/>
    <p:sldId id="337" r:id="rId15"/>
    <p:sldId id="338" r:id="rId16"/>
    <p:sldId id="339" r:id="rId17"/>
    <p:sldId id="327" r:id="rId18"/>
    <p:sldId id="341" r:id="rId19"/>
    <p:sldId id="342" r:id="rId20"/>
    <p:sldId id="343" r:id="rId21"/>
    <p:sldId id="344" r:id="rId22"/>
    <p:sldId id="345" r:id="rId23"/>
    <p:sldId id="323"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nessa" initials="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4" d="100"/>
          <a:sy n="74" d="100"/>
        </p:scale>
        <p:origin x="129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5DEFD5-3608-46DD-BB0A-25A6A7B7BF3F}" type="datetimeFigureOut">
              <a:rPr lang="fr-FR" smtClean="0"/>
              <a:pPr/>
              <a:t>16/04/2014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E4D605-B26F-4DD0-868F-8EAD9E16F314}" type="slidenum">
              <a:rPr lang="fr-FR" smtClean="0"/>
              <a:pPr/>
              <a:t>‹N°›</a:t>
            </a:fld>
            <a:endParaRPr lang="fr-FR"/>
          </a:p>
        </p:txBody>
      </p:sp>
    </p:spTree>
    <p:extLst>
      <p:ext uri="{BB962C8B-B14F-4D97-AF65-F5344CB8AC3E}">
        <p14:creationId xmlns:p14="http://schemas.microsoft.com/office/powerpoint/2010/main" val="3068241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DEC8F0D-178F-4940-99DE-C64ABCE2D318}" type="slidenum">
              <a:rPr lang="fr-FR" smtClean="0">
                <a:solidFill>
                  <a:prstClr val="black"/>
                </a:solidFill>
              </a:rPr>
              <a:pPr/>
              <a:t>1</a:t>
            </a:fld>
            <a:endParaRPr lang="fr-FR" dirty="0">
              <a:solidFill>
                <a:prstClr val="black"/>
              </a:solidFill>
            </a:endParaRPr>
          </a:p>
        </p:txBody>
      </p:sp>
    </p:spTree>
    <p:extLst>
      <p:ext uri="{BB962C8B-B14F-4D97-AF65-F5344CB8AC3E}">
        <p14:creationId xmlns:p14="http://schemas.microsoft.com/office/powerpoint/2010/main" val="1465274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06DBA63E-65E1-4990-8A96-62EB71600344}" type="datetimeFigureOut">
              <a:rPr lang="fr-FR" smtClean="0">
                <a:solidFill>
                  <a:srgbClr val="575F6D"/>
                </a:solidFill>
              </a:rPr>
              <a:pPr/>
              <a:t>16/04/2014</a:t>
            </a:fld>
            <a:endParaRPr lang="fr-FR">
              <a:solidFill>
                <a:srgbClr val="575F6D"/>
              </a:solidFill>
            </a:endParaRP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2108B639-005E-4490-8DF5-EF7033A11835}" type="slidenum">
              <a:rPr lang="fr-FR" smtClean="0"/>
              <a:pPr/>
              <a:t>‹N°›</a:t>
            </a:fld>
            <a:endParaRPr lang="fr-FR"/>
          </a:p>
        </p:txBody>
      </p:sp>
    </p:spTree>
    <p:extLst>
      <p:ext uri="{BB962C8B-B14F-4D97-AF65-F5344CB8AC3E}">
        <p14:creationId xmlns:p14="http://schemas.microsoft.com/office/powerpoint/2010/main" val="325738244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6DBA63E-65E1-4990-8A96-62EB71600344}" type="datetimeFigureOut">
              <a:rPr lang="fr-FR" smtClean="0">
                <a:solidFill>
                  <a:srgbClr val="575F6D"/>
                </a:solidFill>
              </a:rPr>
              <a:pPr/>
              <a:t>16/04/2014</a:t>
            </a:fld>
            <a:endParaRPr lang="fr-FR">
              <a:solidFill>
                <a:srgbClr val="575F6D"/>
              </a:solidFill>
            </a:endParaRPr>
          </a:p>
        </p:txBody>
      </p:sp>
      <p:sp>
        <p:nvSpPr>
          <p:cNvPr id="5" name="Espace réservé du pied de page 4"/>
          <p:cNvSpPr>
            <a:spLocks noGrp="1"/>
          </p:cNvSpPr>
          <p:nvPr>
            <p:ph type="ftr" sz="quarter" idx="11"/>
          </p:nvPr>
        </p:nvSpPr>
        <p:spPr/>
        <p:txBody>
          <a:bodyPr/>
          <a:lstStyle/>
          <a:p>
            <a:endParaRPr lang="fr-FR">
              <a:solidFill>
                <a:srgbClr val="575F6D"/>
              </a:solidFill>
            </a:endParaRPr>
          </a:p>
        </p:txBody>
      </p:sp>
      <p:sp>
        <p:nvSpPr>
          <p:cNvPr id="6" name="Espace réservé du numéro de diapositive 5"/>
          <p:cNvSpPr>
            <a:spLocks noGrp="1"/>
          </p:cNvSpPr>
          <p:nvPr>
            <p:ph type="sldNum" sz="quarter" idx="12"/>
          </p:nvPr>
        </p:nvSpPr>
        <p:spPr/>
        <p:txBody>
          <a:bodyPr/>
          <a:lstStyle/>
          <a:p>
            <a:fld id="{2108B639-005E-4490-8DF5-EF7033A11835}" type="slidenum">
              <a:rPr lang="fr-FR" smtClean="0"/>
              <a:pPr/>
              <a:t>‹N°›</a:t>
            </a:fld>
            <a:endParaRPr lang="fr-FR"/>
          </a:p>
        </p:txBody>
      </p:sp>
    </p:spTree>
    <p:extLst>
      <p:ext uri="{BB962C8B-B14F-4D97-AF65-F5344CB8AC3E}">
        <p14:creationId xmlns:p14="http://schemas.microsoft.com/office/powerpoint/2010/main" val="11093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6DBA63E-65E1-4990-8A96-62EB71600344}" type="datetimeFigureOut">
              <a:rPr lang="fr-FR" smtClean="0">
                <a:solidFill>
                  <a:srgbClr val="575F6D"/>
                </a:solidFill>
              </a:rPr>
              <a:pPr/>
              <a:t>16/04/2014</a:t>
            </a:fld>
            <a:endParaRPr lang="fr-FR">
              <a:solidFill>
                <a:srgbClr val="575F6D"/>
              </a:solidFill>
            </a:endParaRPr>
          </a:p>
        </p:txBody>
      </p:sp>
      <p:sp>
        <p:nvSpPr>
          <p:cNvPr id="5" name="Espace réservé du pied de page 4"/>
          <p:cNvSpPr>
            <a:spLocks noGrp="1"/>
          </p:cNvSpPr>
          <p:nvPr>
            <p:ph type="ftr" sz="quarter" idx="11"/>
          </p:nvPr>
        </p:nvSpPr>
        <p:spPr/>
        <p:txBody>
          <a:bodyPr/>
          <a:lstStyle/>
          <a:p>
            <a:endParaRPr lang="fr-FR">
              <a:solidFill>
                <a:srgbClr val="575F6D"/>
              </a:solidFill>
            </a:endParaRPr>
          </a:p>
        </p:txBody>
      </p:sp>
      <p:sp>
        <p:nvSpPr>
          <p:cNvPr id="6" name="Espace réservé du numéro de diapositive 5"/>
          <p:cNvSpPr>
            <a:spLocks noGrp="1"/>
          </p:cNvSpPr>
          <p:nvPr>
            <p:ph type="sldNum" sz="quarter" idx="12"/>
          </p:nvPr>
        </p:nvSpPr>
        <p:spPr/>
        <p:txBody>
          <a:bodyPr/>
          <a:lstStyle/>
          <a:p>
            <a:fld id="{2108B639-005E-4490-8DF5-EF7033A11835}" type="slidenum">
              <a:rPr lang="fr-FR" smtClean="0"/>
              <a:pPr/>
              <a:t>‹N°›</a:t>
            </a:fld>
            <a:endParaRPr lang="fr-FR"/>
          </a:p>
        </p:txBody>
      </p:sp>
    </p:spTree>
    <p:extLst>
      <p:ext uri="{BB962C8B-B14F-4D97-AF65-F5344CB8AC3E}">
        <p14:creationId xmlns:p14="http://schemas.microsoft.com/office/powerpoint/2010/main" val="2972128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2"/>
          <p:cNvSpPr>
            <a:spLocks noGrp="1"/>
          </p:cNvSpPr>
          <p:nvPr>
            <p:ph type="body"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6DBA63E-65E1-4990-8A96-62EB71600344}" type="datetimeFigureOut">
              <a:rPr lang="fr-FR" smtClean="0">
                <a:solidFill>
                  <a:srgbClr val="575F6D"/>
                </a:solidFill>
              </a:rPr>
              <a:pPr/>
              <a:t>16/04/2014</a:t>
            </a:fld>
            <a:endParaRPr lang="fr-FR">
              <a:solidFill>
                <a:srgbClr val="575F6D"/>
              </a:solidFill>
            </a:endParaRPr>
          </a:p>
        </p:txBody>
      </p:sp>
      <p:sp>
        <p:nvSpPr>
          <p:cNvPr id="5" name="Espace réservé du pied de page 4"/>
          <p:cNvSpPr>
            <a:spLocks noGrp="1"/>
          </p:cNvSpPr>
          <p:nvPr>
            <p:ph type="ftr" sz="quarter" idx="11"/>
          </p:nvPr>
        </p:nvSpPr>
        <p:spPr/>
        <p:txBody>
          <a:bodyPr/>
          <a:lstStyle/>
          <a:p>
            <a:endParaRPr lang="fr-FR">
              <a:solidFill>
                <a:srgbClr val="575F6D"/>
              </a:solidFill>
            </a:endParaRPr>
          </a:p>
        </p:txBody>
      </p:sp>
      <p:sp>
        <p:nvSpPr>
          <p:cNvPr id="6" name="Espace réservé du numéro de diapositive 5"/>
          <p:cNvSpPr>
            <a:spLocks noGrp="1"/>
          </p:cNvSpPr>
          <p:nvPr>
            <p:ph type="sldNum" sz="quarter" idx="12"/>
          </p:nvPr>
        </p:nvSpPr>
        <p:spPr/>
        <p:txBody>
          <a:bodyPr/>
          <a:lstStyle/>
          <a:p>
            <a:fld id="{2108B639-005E-4490-8DF5-EF7033A1183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06DBA63E-65E1-4990-8A96-62EB71600344}" type="datetimeFigureOut">
              <a:rPr lang="fr-FR" smtClean="0">
                <a:solidFill>
                  <a:srgbClr val="575F6D"/>
                </a:solidFill>
              </a:rPr>
              <a:pPr/>
              <a:t>16/04/2014</a:t>
            </a:fld>
            <a:endParaRPr lang="fr-FR">
              <a:solidFill>
                <a:srgbClr val="575F6D"/>
              </a:solidFill>
            </a:endParaRPr>
          </a:p>
        </p:txBody>
      </p:sp>
      <p:sp>
        <p:nvSpPr>
          <p:cNvPr id="9" name="Espace réservé du numéro de diapositive 8"/>
          <p:cNvSpPr>
            <a:spLocks noGrp="1"/>
          </p:cNvSpPr>
          <p:nvPr>
            <p:ph type="sldNum" sz="quarter" idx="15"/>
          </p:nvPr>
        </p:nvSpPr>
        <p:spPr/>
        <p:txBody>
          <a:bodyPr rtlCol="0"/>
          <a:lstStyle/>
          <a:p>
            <a:fld id="{2108B639-005E-4490-8DF5-EF7033A11835}" type="slidenum">
              <a:rPr lang="fr-FR" smtClean="0"/>
              <a:pPr/>
              <a:t>‹N°›</a:t>
            </a:fld>
            <a:endParaRPr lang="fr-FR"/>
          </a:p>
        </p:txBody>
      </p:sp>
      <p:sp>
        <p:nvSpPr>
          <p:cNvPr id="10" name="Espace réservé du pied de page 9"/>
          <p:cNvSpPr>
            <a:spLocks noGrp="1"/>
          </p:cNvSpPr>
          <p:nvPr>
            <p:ph type="ftr" sz="quarter" idx="16"/>
          </p:nvPr>
        </p:nvSpPr>
        <p:spPr/>
        <p:txBody>
          <a:bodyPr rtlCol="0"/>
          <a:lstStyle/>
          <a:p>
            <a:endParaRPr lang="fr-FR">
              <a:solidFill>
                <a:srgbClr val="575F6D"/>
              </a:solidFill>
            </a:endParaRPr>
          </a:p>
        </p:txBody>
      </p:sp>
    </p:spTree>
    <p:extLst>
      <p:ext uri="{BB962C8B-B14F-4D97-AF65-F5344CB8AC3E}">
        <p14:creationId xmlns:p14="http://schemas.microsoft.com/office/powerpoint/2010/main" val="649598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06DBA63E-65E1-4990-8A96-62EB71600344}" type="datetimeFigureOut">
              <a:rPr lang="fr-FR" smtClean="0">
                <a:solidFill>
                  <a:srgbClr val="FFF39D"/>
                </a:solidFill>
              </a:rPr>
              <a:pPr/>
              <a:t>16/04/2014</a:t>
            </a:fld>
            <a:endParaRPr lang="fr-FR">
              <a:solidFill>
                <a:srgbClr val="FFF39D"/>
              </a:solidFill>
            </a:endParaRP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FR">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2108B639-005E-4490-8DF5-EF7033A11835}" type="slidenum">
              <a:rPr lang="fr-FR" smtClean="0"/>
              <a:pPr/>
              <a:t>‹N°›</a:t>
            </a:fld>
            <a:endParaRPr lang="fr-FR"/>
          </a:p>
        </p:txBody>
      </p:sp>
    </p:spTree>
    <p:extLst>
      <p:ext uri="{BB962C8B-B14F-4D97-AF65-F5344CB8AC3E}">
        <p14:creationId xmlns:p14="http://schemas.microsoft.com/office/powerpoint/2010/main" val="242222945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06DBA63E-65E1-4990-8A96-62EB71600344}" type="datetimeFigureOut">
              <a:rPr lang="fr-FR" smtClean="0">
                <a:solidFill>
                  <a:srgbClr val="575F6D"/>
                </a:solidFill>
              </a:rPr>
              <a:pPr/>
              <a:t>16/04/2014</a:t>
            </a:fld>
            <a:endParaRPr lang="fr-FR">
              <a:solidFill>
                <a:srgbClr val="575F6D"/>
              </a:solidFill>
            </a:endParaRPr>
          </a:p>
        </p:txBody>
      </p:sp>
      <p:sp>
        <p:nvSpPr>
          <p:cNvPr id="6" name="Espace réservé du pied de page 5"/>
          <p:cNvSpPr>
            <a:spLocks noGrp="1"/>
          </p:cNvSpPr>
          <p:nvPr>
            <p:ph type="ftr" sz="quarter" idx="11"/>
          </p:nvPr>
        </p:nvSpPr>
        <p:spPr/>
        <p:txBody>
          <a:bodyPr/>
          <a:lstStyle/>
          <a:p>
            <a:endParaRPr lang="fr-FR">
              <a:solidFill>
                <a:srgbClr val="575F6D"/>
              </a:solidFill>
            </a:endParaRPr>
          </a:p>
        </p:txBody>
      </p:sp>
      <p:sp>
        <p:nvSpPr>
          <p:cNvPr id="7" name="Espace réservé du numéro de diapositive 6"/>
          <p:cNvSpPr>
            <a:spLocks noGrp="1"/>
          </p:cNvSpPr>
          <p:nvPr>
            <p:ph type="sldNum" sz="quarter" idx="12"/>
          </p:nvPr>
        </p:nvSpPr>
        <p:spPr/>
        <p:txBody>
          <a:bodyPr/>
          <a:lstStyle/>
          <a:p>
            <a:fld id="{2108B639-005E-4490-8DF5-EF7033A11835}" type="slidenum">
              <a:rPr lang="fr-FR" smtClean="0"/>
              <a:pPr/>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58134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06DBA63E-65E1-4990-8A96-62EB71600344}" type="datetimeFigureOut">
              <a:rPr lang="fr-FR" smtClean="0">
                <a:solidFill>
                  <a:srgbClr val="575F6D"/>
                </a:solidFill>
              </a:rPr>
              <a:pPr/>
              <a:t>16/04/2014</a:t>
            </a:fld>
            <a:endParaRPr lang="fr-FR">
              <a:solidFill>
                <a:srgbClr val="575F6D"/>
              </a:solidFill>
            </a:endParaRPr>
          </a:p>
        </p:txBody>
      </p:sp>
      <p:sp>
        <p:nvSpPr>
          <p:cNvPr id="8" name="Espace réservé du pied de page 7"/>
          <p:cNvSpPr>
            <a:spLocks noGrp="1"/>
          </p:cNvSpPr>
          <p:nvPr>
            <p:ph type="ftr" sz="quarter" idx="11"/>
          </p:nvPr>
        </p:nvSpPr>
        <p:spPr/>
        <p:txBody>
          <a:bodyPr/>
          <a:lstStyle/>
          <a:p>
            <a:endParaRPr lang="fr-FR">
              <a:solidFill>
                <a:srgbClr val="575F6D"/>
              </a:solidFill>
            </a:endParaRPr>
          </a:p>
        </p:txBody>
      </p:sp>
      <p:sp>
        <p:nvSpPr>
          <p:cNvPr id="9" name="Espace réservé du numéro de diapositive 8"/>
          <p:cNvSpPr>
            <a:spLocks noGrp="1"/>
          </p:cNvSpPr>
          <p:nvPr>
            <p:ph type="sldNum" sz="quarter" idx="12"/>
          </p:nvPr>
        </p:nvSpPr>
        <p:spPr/>
        <p:txBody>
          <a:bodyPr/>
          <a:lstStyle/>
          <a:p>
            <a:fld id="{2108B639-005E-4490-8DF5-EF7033A11835}" type="slidenum">
              <a:rPr lang="fr-FR" smtClean="0"/>
              <a:pPr/>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281433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06DBA63E-65E1-4990-8A96-62EB71600344}" type="datetimeFigureOut">
              <a:rPr lang="fr-FR" smtClean="0">
                <a:solidFill>
                  <a:srgbClr val="575F6D"/>
                </a:solidFill>
              </a:rPr>
              <a:pPr/>
              <a:t>16/04/2014</a:t>
            </a:fld>
            <a:endParaRPr lang="fr-FR">
              <a:solidFill>
                <a:srgbClr val="575F6D"/>
              </a:solidFill>
            </a:endParaRPr>
          </a:p>
        </p:txBody>
      </p:sp>
      <p:sp>
        <p:nvSpPr>
          <p:cNvPr id="7" name="Espace réservé du numéro de diapositive 6"/>
          <p:cNvSpPr>
            <a:spLocks noGrp="1"/>
          </p:cNvSpPr>
          <p:nvPr>
            <p:ph type="sldNum" sz="quarter" idx="11"/>
          </p:nvPr>
        </p:nvSpPr>
        <p:spPr/>
        <p:txBody>
          <a:bodyPr rtlCol="0"/>
          <a:lstStyle/>
          <a:p>
            <a:fld id="{2108B639-005E-4490-8DF5-EF7033A11835}" type="slidenum">
              <a:rPr lang="fr-FR" smtClean="0"/>
              <a:pPr/>
              <a:t>‹N°›</a:t>
            </a:fld>
            <a:endParaRPr lang="fr-FR"/>
          </a:p>
        </p:txBody>
      </p:sp>
      <p:sp>
        <p:nvSpPr>
          <p:cNvPr id="8" name="Espace réservé du pied de page 7"/>
          <p:cNvSpPr>
            <a:spLocks noGrp="1"/>
          </p:cNvSpPr>
          <p:nvPr>
            <p:ph type="ftr" sz="quarter" idx="12"/>
          </p:nvPr>
        </p:nvSpPr>
        <p:spPr/>
        <p:txBody>
          <a:bodyPr rtlCol="0"/>
          <a:lstStyle/>
          <a:p>
            <a:endParaRPr lang="fr-FR">
              <a:solidFill>
                <a:srgbClr val="575F6D"/>
              </a:solidFill>
            </a:endParaRPr>
          </a:p>
        </p:txBody>
      </p:sp>
    </p:spTree>
    <p:extLst>
      <p:ext uri="{BB962C8B-B14F-4D97-AF65-F5344CB8AC3E}">
        <p14:creationId xmlns:p14="http://schemas.microsoft.com/office/powerpoint/2010/main" val="1163841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6DBA63E-65E1-4990-8A96-62EB71600344}" type="datetimeFigureOut">
              <a:rPr lang="fr-FR" smtClean="0">
                <a:solidFill>
                  <a:srgbClr val="575F6D"/>
                </a:solidFill>
              </a:rPr>
              <a:pPr/>
              <a:t>16/04/2014</a:t>
            </a:fld>
            <a:endParaRPr lang="fr-FR">
              <a:solidFill>
                <a:srgbClr val="575F6D"/>
              </a:solidFill>
            </a:endParaRPr>
          </a:p>
        </p:txBody>
      </p:sp>
      <p:sp>
        <p:nvSpPr>
          <p:cNvPr id="3" name="Espace réservé du pied de page 2"/>
          <p:cNvSpPr>
            <a:spLocks noGrp="1"/>
          </p:cNvSpPr>
          <p:nvPr>
            <p:ph type="ftr" sz="quarter" idx="11"/>
          </p:nvPr>
        </p:nvSpPr>
        <p:spPr/>
        <p:txBody>
          <a:bodyPr/>
          <a:lstStyle/>
          <a:p>
            <a:endParaRPr lang="fr-FR">
              <a:solidFill>
                <a:srgbClr val="575F6D"/>
              </a:solidFill>
            </a:endParaRPr>
          </a:p>
        </p:txBody>
      </p:sp>
      <p:sp>
        <p:nvSpPr>
          <p:cNvPr id="4" name="Espace réservé du numéro de diapositive 3"/>
          <p:cNvSpPr>
            <a:spLocks noGrp="1"/>
          </p:cNvSpPr>
          <p:nvPr>
            <p:ph type="sldNum" sz="quarter" idx="12"/>
          </p:nvPr>
        </p:nvSpPr>
        <p:spPr/>
        <p:txBody>
          <a:bodyPr/>
          <a:lstStyle/>
          <a:p>
            <a:fld id="{2108B639-005E-4490-8DF5-EF7033A11835}" type="slidenum">
              <a:rPr lang="fr-FR" smtClean="0"/>
              <a:pPr/>
              <a:t>‹N°›</a:t>
            </a:fld>
            <a:endParaRPr lang="fr-FR"/>
          </a:p>
        </p:txBody>
      </p:sp>
    </p:spTree>
    <p:extLst>
      <p:ext uri="{BB962C8B-B14F-4D97-AF65-F5344CB8AC3E}">
        <p14:creationId xmlns:p14="http://schemas.microsoft.com/office/powerpoint/2010/main" val="4277122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06DBA63E-65E1-4990-8A96-62EB71600344}" type="datetimeFigureOut">
              <a:rPr lang="fr-FR" smtClean="0">
                <a:solidFill>
                  <a:srgbClr val="575F6D"/>
                </a:solidFill>
              </a:rPr>
              <a:pPr/>
              <a:t>16/04/2014</a:t>
            </a:fld>
            <a:endParaRPr lang="fr-FR">
              <a:solidFill>
                <a:srgbClr val="575F6D"/>
              </a:solidFill>
            </a:endParaRPr>
          </a:p>
        </p:txBody>
      </p:sp>
      <p:sp>
        <p:nvSpPr>
          <p:cNvPr id="22" name="Espace réservé du numéro de diapositive 21"/>
          <p:cNvSpPr>
            <a:spLocks noGrp="1"/>
          </p:cNvSpPr>
          <p:nvPr>
            <p:ph type="sldNum" sz="quarter" idx="15"/>
          </p:nvPr>
        </p:nvSpPr>
        <p:spPr/>
        <p:txBody>
          <a:bodyPr rtlCol="0"/>
          <a:lstStyle/>
          <a:p>
            <a:fld id="{2108B639-005E-4490-8DF5-EF7033A11835}" type="slidenum">
              <a:rPr lang="fr-FR" smtClean="0"/>
              <a:pPr/>
              <a:t>‹N°›</a:t>
            </a:fld>
            <a:endParaRPr lang="fr-FR"/>
          </a:p>
        </p:txBody>
      </p:sp>
      <p:sp>
        <p:nvSpPr>
          <p:cNvPr id="23" name="Espace réservé du pied de page 22"/>
          <p:cNvSpPr>
            <a:spLocks noGrp="1"/>
          </p:cNvSpPr>
          <p:nvPr>
            <p:ph type="ftr" sz="quarter" idx="16"/>
          </p:nvPr>
        </p:nvSpPr>
        <p:spPr/>
        <p:txBody>
          <a:bodyPr rtlCol="0"/>
          <a:lstStyle/>
          <a:p>
            <a:endParaRPr lang="fr-FR">
              <a:solidFill>
                <a:srgbClr val="575F6D"/>
              </a:solidFill>
            </a:endParaRPr>
          </a:p>
        </p:txBody>
      </p:sp>
    </p:spTree>
    <p:extLst>
      <p:ext uri="{BB962C8B-B14F-4D97-AF65-F5344CB8AC3E}">
        <p14:creationId xmlns:p14="http://schemas.microsoft.com/office/powerpoint/2010/main" val="394956751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7" name="Espace réservé de la date 16"/>
          <p:cNvSpPr>
            <a:spLocks noGrp="1"/>
          </p:cNvSpPr>
          <p:nvPr>
            <p:ph type="dt" sz="half" idx="10"/>
          </p:nvPr>
        </p:nvSpPr>
        <p:spPr/>
        <p:txBody>
          <a:bodyPr rtlCol="0"/>
          <a:lstStyle/>
          <a:p>
            <a:fld id="{06DBA63E-65E1-4990-8A96-62EB71600344}" type="datetimeFigureOut">
              <a:rPr lang="fr-FR" smtClean="0">
                <a:solidFill>
                  <a:srgbClr val="575F6D"/>
                </a:solidFill>
              </a:rPr>
              <a:pPr/>
              <a:t>16/04/2014</a:t>
            </a:fld>
            <a:endParaRPr lang="fr-FR">
              <a:solidFill>
                <a:srgbClr val="575F6D"/>
              </a:solidFill>
            </a:endParaRPr>
          </a:p>
        </p:txBody>
      </p:sp>
      <p:sp>
        <p:nvSpPr>
          <p:cNvPr id="18" name="Espace réservé du numéro de diapositive 17"/>
          <p:cNvSpPr>
            <a:spLocks noGrp="1"/>
          </p:cNvSpPr>
          <p:nvPr>
            <p:ph type="sldNum" sz="quarter" idx="11"/>
          </p:nvPr>
        </p:nvSpPr>
        <p:spPr/>
        <p:txBody>
          <a:bodyPr rtlCol="0"/>
          <a:lstStyle/>
          <a:p>
            <a:fld id="{2108B639-005E-4490-8DF5-EF7033A11835}" type="slidenum">
              <a:rPr lang="fr-FR" smtClean="0"/>
              <a:pPr/>
              <a:t>‹N°›</a:t>
            </a:fld>
            <a:endParaRPr lang="fr-FR"/>
          </a:p>
        </p:txBody>
      </p:sp>
      <p:sp>
        <p:nvSpPr>
          <p:cNvPr id="21" name="Espace réservé du pied de page 20"/>
          <p:cNvSpPr>
            <a:spLocks noGrp="1"/>
          </p:cNvSpPr>
          <p:nvPr>
            <p:ph type="ftr" sz="quarter" idx="12"/>
          </p:nvPr>
        </p:nvSpPr>
        <p:spPr/>
        <p:txBody>
          <a:bodyPr rtlCol="0"/>
          <a:lstStyle/>
          <a:p>
            <a:endParaRPr lang="fr-FR">
              <a:solidFill>
                <a:srgbClr val="575F6D"/>
              </a:solidFill>
            </a:endParaRPr>
          </a:p>
        </p:txBody>
      </p:sp>
    </p:spTree>
    <p:extLst>
      <p:ext uri="{BB962C8B-B14F-4D97-AF65-F5344CB8AC3E}">
        <p14:creationId xmlns:p14="http://schemas.microsoft.com/office/powerpoint/2010/main" val="3431583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6DBA63E-65E1-4990-8A96-62EB71600344}" type="datetimeFigureOut">
              <a:rPr lang="fr-FR" smtClean="0">
                <a:solidFill>
                  <a:srgbClr val="575F6D"/>
                </a:solidFill>
              </a:rPr>
              <a:pPr/>
              <a:t>16/04/2014</a:t>
            </a:fld>
            <a:endParaRPr lang="fr-FR">
              <a:solidFill>
                <a:srgbClr val="575F6D"/>
              </a:solidFill>
            </a:endParaRP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FR">
              <a:solidFill>
                <a:srgbClr val="575F6D"/>
              </a:solidFill>
            </a:endParaRP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108B639-005E-4490-8DF5-EF7033A11835}" type="slidenum">
              <a:rPr lang="fr-FR" smtClean="0"/>
              <a:pPr/>
              <a:t>‹N°›</a:t>
            </a:fld>
            <a:endParaRPr lang="fr-FR"/>
          </a:p>
        </p:txBody>
      </p:sp>
    </p:spTree>
    <p:extLst>
      <p:ext uri="{BB962C8B-B14F-4D97-AF65-F5344CB8AC3E}">
        <p14:creationId xmlns:p14="http://schemas.microsoft.com/office/powerpoint/2010/main" val="4276088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pasec@confemen.org" TargetMode="External"/><Relationship Id="rId2" Type="http://schemas.openxmlformats.org/officeDocument/2006/relationships/hyperlink" Target="http://www.confemen.or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627784" y="2492896"/>
            <a:ext cx="6172200" cy="3168352"/>
          </a:xfrm>
        </p:spPr>
        <p:txBody>
          <a:bodyPr>
            <a:noAutofit/>
          </a:bodyPr>
          <a:lstStyle/>
          <a:p>
            <a:pPr algn="ctr"/>
            <a:r>
              <a:rPr lang="fr-FR" sz="3200" dirty="0" smtClean="0">
                <a:latin typeface="Times New Roman" pitchFamily="18" charset="0"/>
                <a:cs typeface="Times New Roman" pitchFamily="18" charset="0"/>
              </a:rPr>
              <a:t> «  Programme D’Analyse Des Systèmes Educatifs de la CONFEMEN » (PASEC)</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PASEC </a:t>
            </a:r>
            <a:r>
              <a:rPr lang="fr-FR" sz="3200" dirty="0" err="1" smtClean="0">
                <a:latin typeface="Times New Roman" pitchFamily="18" charset="0"/>
                <a:cs typeface="Times New Roman" pitchFamily="18" charset="0"/>
              </a:rPr>
              <a:t>Contextual</a:t>
            </a:r>
            <a:r>
              <a:rPr lang="fr-FR" sz="3200" dirty="0" smtClean="0">
                <a:latin typeface="Times New Roman" pitchFamily="18" charset="0"/>
                <a:cs typeface="Times New Roman" pitchFamily="18" charset="0"/>
              </a:rPr>
              <a:t> questionnaires</a:t>
            </a:r>
            <a:br>
              <a:rPr lang="fr-FR" sz="3200" dirty="0" smtClean="0">
                <a:latin typeface="Times New Roman" pitchFamily="18" charset="0"/>
                <a:cs typeface="Times New Roman" pitchFamily="18" charset="0"/>
              </a:rPr>
            </a:br>
            <a:r>
              <a:rPr lang="fr-FR" sz="3200" dirty="0">
                <a:latin typeface="Times New Roman" pitchFamily="18" charset="0"/>
                <a:cs typeface="Times New Roman" pitchFamily="18" charset="0"/>
              </a:rPr>
              <a:t/>
            </a:r>
            <a:br>
              <a:rPr lang="fr-FR" sz="3200" dirty="0">
                <a:latin typeface="Times New Roman" pitchFamily="18" charset="0"/>
                <a:cs typeface="Times New Roman" pitchFamily="18" charset="0"/>
              </a:rPr>
            </a:br>
            <a:r>
              <a:rPr lang="fr-FR" sz="2000" dirty="0" smtClean="0">
                <a:latin typeface="Times New Roman" pitchFamily="18" charset="0"/>
                <a:cs typeface="Times New Roman" pitchFamily="18" charset="0"/>
              </a:rPr>
              <a:t>Washington DC 8-11 April</a:t>
            </a:r>
            <a:br>
              <a:rPr lang="fr-FR" sz="2000" dirty="0" smtClean="0">
                <a:latin typeface="Times New Roman" pitchFamily="18" charset="0"/>
                <a:cs typeface="Times New Roman" pitchFamily="18" charset="0"/>
              </a:rPr>
            </a:br>
            <a:r>
              <a:rPr lang="fr-FR" sz="1600" dirty="0">
                <a:latin typeface="Times New Roman" pitchFamily="18" charset="0"/>
                <a:cs typeface="Times New Roman" pitchFamily="18" charset="0"/>
              </a:rPr>
              <a:t/>
            </a:r>
            <a:br>
              <a:rPr lang="fr-FR" sz="1600" dirty="0">
                <a:latin typeface="Times New Roman" pitchFamily="18" charset="0"/>
                <a:cs typeface="Times New Roman" pitchFamily="18" charset="0"/>
              </a:rPr>
            </a:br>
            <a:endParaRPr lang="fr-FR" sz="1200" dirty="0">
              <a:solidFill>
                <a:schemeClr val="tx1"/>
              </a:solidFill>
              <a:latin typeface="Times New Roman" pitchFamily="18" charset="0"/>
              <a:cs typeface="Times New Roman" pitchFamily="18" charset="0"/>
            </a:endParaRPr>
          </a:p>
        </p:txBody>
      </p:sp>
      <p:pic>
        <p:nvPicPr>
          <p:cNvPr id="3" name="Picture 4"/>
          <p:cNvPicPr>
            <a:picLocks noChangeAspect="1" noChangeArrowheads="1"/>
          </p:cNvPicPr>
          <p:nvPr/>
        </p:nvPicPr>
        <p:blipFill>
          <a:blip r:embed="rId3" cstate="print"/>
          <a:srcRect/>
          <a:stretch>
            <a:fillRect/>
          </a:stretch>
        </p:blipFill>
        <p:spPr bwMode="auto">
          <a:xfrm>
            <a:off x="395535" y="332656"/>
            <a:ext cx="2096873" cy="2016224"/>
          </a:xfrm>
          <a:prstGeom prst="rect">
            <a:avLst/>
          </a:prstGeom>
          <a:noFill/>
          <a:ln w="9525">
            <a:solidFill>
              <a:schemeClr val="accent2">
                <a:lumMod val="20000"/>
                <a:lumOff val="80000"/>
              </a:schemeClr>
            </a:solidFill>
            <a:miter lim="800000"/>
            <a:headEnd/>
            <a:tailEnd/>
          </a:ln>
          <a:effectLst>
            <a:outerShdw blurRad="44450" dist="27940" dir="5400000" algn="ctr">
              <a:srgbClr val="000000">
                <a:alpha val="32000"/>
              </a:srgbClr>
            </a:outerShdw>
            <a:softEdge rad="63500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86063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a:t>Teacher</a:t>
            </a:r>
            <a:r>
              <a:rPr lang="fr-FR" b="1" dirty="0"/>
              <a:t> questionnaire</a:t>
            </a:r>
          </a:p>
        </p:txBody>
      </p:sp>
      <p:sp>
        <p:nvSpPr>
          <p:cNvPr id="3" name="Espace réservé du contenu 2"/>
          <p:cNvSpPr>
            <a:spLocks noGrp="1"/>
          </p:cNvSpPr>
          <p:nvPr>
            <p:ph sz="quarter" idx="1"/>
          </p:nvPr>
        </p:nvSpPr>
        <p:spPr/>
        <p:txBody>
          <a:bodyPr/>
          <a:lstStyle/>
          <a:p>
            <a:r>
              <a:rPr lang="fr-FR" b="1" dirty="0"/>
              <a:t>INDIVIDUAL CHARACTERISTICS</a:t>
            </a:r>
          </a:p>
          <a:p>
            <a:pPr marL="0" indent="0">
              <a:buNone/>
            </a:pPr>
            <a:r>
              <a:rPr lang="fr-FR" dirty="0" err="1" smtClean="0"/>
              <a:t>Include</a:t>
            </a:r>
            <a:r>
              <a:rPr lang="fr-FR" dirty="0" smtClean="0"/>
              <a:t> : </a:t>
            </a:r>
            <a:r>
              <a:rPr lang="fr-FR" dirty="0" err="1" smtClean="0"/>
              <a:t>gender</a:t>
            </a:r>
            <a:r>
              <a:rPr lang="fr-FR" dirty="0" smtClean="0"/>
              <a:t>, </a:t>
            </a:r>
            <a:r>
              <a:rPr lang="fr-FR" dirty="0" err="1" smtClean="0"/>
              <a:t>age</a:t>
            </a:r>
            <a:r>
              <a:rPr lang="fr-FR" dirty="0" smtClean="0"/>
              <a:t>, etc.</a:t>
            </a:r>
          </a:p>
          <a:p>
            <a:pPr>
              <a:buFont typeface="Courier New" panose="02070309020205020404" pitchFamily="49" charset="0"/>
              <a:buChar char="o"/>
            </a:pPr>
            <a:r>
              <a:rPr lang="en-GB" b="1" dirty="0"/>
              <a:t>ACADEMIC AND PROFESSIONAL TRAINING</a:t>
            </a:r>
            <a:r>
              <a:rPr lang="fr-FR" b="1" dirty="0"/>
              <a:t> FORMATIONS </a:t>
            </a:r>
          </a:p>
          <a:p>
            <a:pPr marL="0" indent="0">
              <a:buNone/>
            </a:pPr>
            <a:r>
              <a:rPr lang="fr-FR" dirty="0" err="1" smtClean="0"/>
              <a:t>Highest</a:t>
            </a:r>
            <a:r>
              <a:rPr lang="fr-FR" dirty="0" smtClean="0"/>
              <a:t> class, </a:t>
            </a:r>
            <a:r>
              <a:rPr lang="fr-FR" dirty="0" err="1" smtClean="0"/>
              <a:t>highest</a:t>
            </a:r>
            <a:r>
              <a:rPr lang="fr-FR" dirty="0" smtClean="0"/>
              <a:t> qualification, </a:t>
            </a:r>
            <a:r>
              <a:rPr lang="fr-FR" dirty="0" err="1" smtClean="0"/>
              <a:t>pedagogic</a:t>
            </a:r>
            <a:r>
              <a:rPr lang="fr-FR" dirty="0" smtClean="0"/>
              <a:t>, etc.</a:t>
            </a:r>
          </a:p>
          <a:p>
            <a:pPr marL="0" indent="0">
              <a:buNone/>
            </a:pPr>
            <a:endParaRPr lang="fr-FR" dirty="0" smtClean="0"/>
          </a:p>
          <a:p>
            <a:pPr>
              <a:buFont typeface="Courier New" panose="02070309020205020404" pitchFamily="49" charset="0"/>
              <a:buChar char="o"/>
            </a:pPr>
            <a:r>
              <a:rPr lang="fr-FR" b="1" dirty="0"/>
              <a:t>STATUS AND PAYMENT</a:t>
            </a:r>
          </a:p>
          <a:p>
            <a:pPr marL="0" indent="0">
              <a:buNone/>
            </a:pPr>
            <a:r>
              <a:rPr lang="fr-FR" dirty="0" err="1" smtClean="0"/>
              <a:t>Status</a:t>
            </a:r>
            <a:r>
              <a:rPr lang="fr-FR" dirty="0" smtClean="0"/>
              <a:t>, </a:t>
            </a:r>
            <a:r>
              <a:rPr lang="fr-FR" dirty="0" err="1" smtClean="0"/>
              <a:t>bracket</a:t>
            </a:r>
            <a:r>
              <a:rPr lang="fr-FR" dirty="0" smtClean="0"/>
              <a:t> </a:t>
            </a:r>
            <a:r>
              <a:rPr lang="fr-FR" dirty="0" err="1" smtClean="0"/>
              <a:t>salary</a:t>
            </a:r>
            <a:endParaRPr lang="fr-FR" dirty="0" smtClean="0"/>
          </a:p>
          <a:p>
            <a:pPr marL="0" indent="0">
              <a:buNone/>
            </a:pPr>
            <a:endParaRPr lang="fr-FR" dirty="0"/>
          </a:p>
        </p:txBody>
      </p:sp>
    </p:spTree>
    <p:extLst>
      <p:ext uri="{BB962C8B-B14F-4D97-AF65-F5344CB8AC3E}">
        <p14:creationId xmlns:p14="http://schemas.microsoft.com/office/powerpoint/2010/main" val="1410711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rotWithShape="1">
          <a:blip r:embed="rId2"/>
          <a:srcRect l="26365" t="19638" r="26703" b="9644"/>
          <a:stretch/>
        </p:blipFill>
        <p:spPr bwMode="auto">
          <a:xfrm>
            <a:off x="323528" y="0"/>
            <a:ext cx="7488832" cy="66693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32877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rotWithShape="1">
          <a:blip r:embed="rId2"/>
          <a:srcRect l="25820" t="23075" r="27243" b="8895"/>
          <a:stretch/>
        </p:blipFill>
        <p:spPr bwMode="auto">
          <a:xfrm>
            <a:off x="395536" y="260648"/>
            <a:ext cx="7128791" cy="65973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0041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rotWithShape="1">
          <a:blip r:embed="rId2"/>
          <a:srcRect l="28573" t="20620" r="29328" b="7925"/>
          <a:stretch/>
        </p:blipFill>
        <p:spPr bwMode="auto">
          <a:xfrm>
            <a:off x="395536" y="188640"/>
            <a:ext cx="7488832" cy="65527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8742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rotWithShape="1">
          <a:blip r:embed="rId2"/>
          <a:srcRect l="28712" t="19637" r="29602" b="8416"/>
          <a:stretch/>
        </p:blipFill>
        <p:spPr bwMode="auto">
          <a:xfrm>
            <a:off x="323528" y="116632"/>
            <a:ext cx="7632848" cy="65527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5796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rotWithShape="1">
          <a:blip r:embed="rId2"/>
          <a:srcRect l="28434" t="21602" r="29605" b="11856"/>
          <a:stretch/>
        </p:blipFill>
        <p:spPr bwMode="auto">
          <a:xfrm>
            <a:off x="251520" y="116632"/>
            <a:ext cx="7776864" cy="66247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4837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rotWithShape="1">
          <a:blip r:embed="rId2"/>
          <a:srcRect l="28572" t="22093" r="29606" b="10629"/>
          <a:stretch/>
        </p:blipFill>
        <p:spPr bwMode="auto">
          <a:xfrm>
            <a:off x="251520" y="0"/>
            <a:ext cx="7632848" cy="66693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551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smtClean="0"/>
              <a:t>Principals</a:t>
            </a:r>
            <a:r>
              <a:rPr lang="fr-FR" b="1" dirty="0" smtClean="0"/>
              <a:t> questionnaires</a:t>
            </a:r>
            <a:endParaRPr lang="fr-FR" b="1" dirty="0"/>
          </a:p>
        </p:txBody>
      </p:sp>
      <p:sp>
        <p:nvSpPr>
          <p:cNvPr id="3" name="Espace réservé du contenu 2"/>
          <p:cNvSpPr>
            <a:spLocks noGrp="1"/>
          </p:cNvSpPr>
          <p:nvPr>
            <p:ph sz="quarter" idx="1"/>
          </p:nvPr>
        </p:nvSpPr>
        <p:spPr/>
        <p:txBody>
          <a:bodyPr/>
          <a:lstStyle/>
          <a:p>
            <a:r>
              <a:rPr lang="en-GB" b="1" dirty="0"/>
              <a:t>INDIVIDUAL CHARACTERISTICS</a:t>
            </a:r>
            <a:endParaRPr lang="fr-FR" dirty="0"/>
          </a:p>
          <a:p>
            <a:r>
              <a:rPr lang="en-GB" b="1" dirty="0"/>
              <a:t>ACADEMIC AND PROFESSIONAL TRAINING</a:t>
            </a:r>
            <a:endParaRPr lang="fr-FR" dirty="0"/>
          </a:p>
          <a:p>
            <a:r>
              <a:rPr lang="en-GB" b="1" dirty="0"/>
              <a:t>ORGANISATION AND IDENTIFICATION OF THE SCHOOL</a:t>
            </a:r>
            <a:endParaRPr lang="fr-FR" b="1" dirty="0"/>
          </a:p>
          <a:p>
            <a:r>
              <a:rPr lang="en-GB" b="1" dirty="0"/>
              <a:t>RELATIONSHIP WITH PARENTS AND SOCIAL ENVIRONNEMENT OF PUPILS</a:t>
            </a:r>
            <a:endParaRPr lang="fr-FR" dirty="0"/>
          </a:p>
          <a:p>
            <a:r>
              <a:rPr lang="en-GB" b="1" dirty="0"/>
              <a:t>SCHOOL MANAGEMENT</a:t>
            </a:r>
            <a:endParaRPr lang="fr-FR" dirty="0"/>
          </a:p>
          <a:p>
            <a:r>
              <a:rPr lang="fr-FR" b="1" dirty="0" smtClean="0"/>
              <a:t>OTHERS</a:t>
            </a:r>
            <a:endParaRPr lang="fr-FR" b="1" dirty="0"/>
          </a:p>
        </p:txBody>
      </p:sp>
    </p:spTree>
    <p:extLst>
      <p:ext uri="{BB962C8B-B14F-4D97-AF65-F5344CB8AC3E}">
        <p14:creationId xmlns:p14="http://schemas.microsoft.com/office/powerpoint/2010/main" val="3982223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rotWithShape="1">
          <a:blip r:embed="rId2"/>
          <a:srcRect l="28440" t="21356" r="29458" b="8655"/>
          <a:stretch/>
        </p:blipFill>
        <p:spPr bwMode="auto">
          <a:xfrm>
            <a:off x="251520" y="116632"/>
            <a:ext cx="7704856" cy="67413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39901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rotWithShape="1">
          <a:blip r:embed="rId2"/>
          <a:srcRect l="28440" t="22339" r="29459" b="9639"/>
          <a:stretch/>
        </p:blipFill>
        <p:spPr bwMode="auto">
          <a:xfrm>
            <a:off x="323528" y="116632"/>
            <a:ext cx="7560840" cy="64807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4503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628800"/>
            <a:ext cx="8064896" cy="5010777"/>
          </a:xfrm>
          <a:prstGeom prst="rect">
            <a:avLst/>
          </a:prstGeom>
          <a:noFill/>
          <a:ln>
            <a:noFill/>
          </a:ln>
        </p:spPr>
      </p:pic>
      <p:sp>
        <p:nvSpPr>
          <p:cNvPr id="2" name="Titre 1"/>
          <p:cNvSpPr>
            <a:spLocks noGrp="1"/>
          </p:cNvSpPr>
          <p:nvPr>
            <p:ph type="title"/>
          </p:nvPr>
        </p:nvSpPr>
        <p:spPr>
          <a:xfrm>
            <a:off x="457200" y="274638"/>
            <a:ext cx="7467600" cy="562074"/>
          </a:xfrm>
        </p:spPr>
        <p:txBody>
          <a:bodyPr>
            <a:normAutofit/>
          </a:bodyPr>
          <a:lstStyle/>
          <a:p>
            <a:r>
              <a:rPr lang="fr-FR" sz="2800" b="1" dirty="0">
                <a:latin typeface="Calibri" pitchFamily="34" charset="0"/>
              </a:rPr>
              <a:t>1. </a:t>
            </a:r>
            <a:r>
              <a:rPr lang="fr-FR" sz="2800" b="1" dirty="0" smtClean="0">
                <a:latin typeface="Calibri" pitchFamily="34" charset="0"/>
              </a:rPr>
              <a:t>Introduction to  </a:t>
            </a:r>
            <a:r>
              <a:rPr lang="fr-FR" sz="2800" b="1" dirty="0">
                <a:latin typeface="Calibri" pitchFamily="34" charset="0"/>
              </a:rPr>
              <a:t>CONFEMEN </a:t>
            </a:r>
            <a:r>
              <a:rPr lang="fr-FR" sz="2800" b="1" dirty="0" smtClean="0">
                <a:latin typeface="Calibri" pitchFamily="34" charset="0"/>
              </a:rPr>
              <a:t>and  PASEC</a:t>
            </a:r>
            <a:endParaRPr lang="fr-FR" sz="2800" b="1" dirty="0"/>
          </a:p>
        </p:txBody>
      </p:sp>
      <p:pic>
        <p:nvPicPr>
          <p:cNvPr id="4" name="Picture 4"/>
          <p:cNvPicPr>
            <a:picLocks noChangeAspect="1" noChangeArrowheads="1"/>
          </p:cNvPicPr>
          <p:nvPr/>
        </p:nvPicPr>
        <p:blipFill>
          <a:blip r:embed="rId3" cstate="print"/>
          <a:srcRect/>
          <a:stretch>
            <a:fillRect/>
          </a:stretch>
        </p:blipFill>
        <p:spPr bwMode="auto">
          <a:xfrm>
            <a:off x="7974266" y="5717165"/>
            <a:ext cx="1169734" cy="1124744"/>
          </a:xfrm>
          <a:prstGeom prst="rect">
            <a:avLst/>
          </a:prstGeom>
          <a:noFill/>
          <a:ln w="9525">
            <a:solidFill>
              <a:schemeClr val="accent2">
                <a:lumMod val="20000"/>
                <a:lumOff val="80000"/>
              </a:schemeClr>
            </a:solidFill>
            <a:miter lim="800000"/>
            <a:headEnd/>
            <a:tailEnd/>
          </a:ln>
          <a:effectLst>
            <a:outerShdw blurRad="44450" dist="27940" dir="5400000" algn="ctr">
              <a:srgbClr val="000000">
                <a:alpha val="32000"/>
              </a:srgbClr>
            </a:outerShdw>
            <a:softEdge rad="635000"/>
          </a:effectLst>
          <a:scene3d>
            <a:camera prst="orthographicFront">
              <a:rot lat="0" lon="0" rev="0"/>
            </a:camera>
            <a:lightRig rig="balanced" dir="t">
              <a:rot lat="0" lon="0" rev="8700000"/>
            </a:lightRig>
          </a:scene3d>
          <a:sp3d>
            <a:bevelT w="190500" h="38100"/>
          </a:sp3d>
        </p:spPr>
      </p:pic>
      <p:sp>
        <p:nvSpPr>
          <p:cNvPr id="9" name="Rectangle 8"/>
          <p:cNvSpPr txBox="1">
            <a:spLocks noChangeArrowheads="1"/>
          </p:cNvSpPr>
          <p:nvPr/>
        </p:nvSpPr>
        <p:spPr bwMode="auto">
          <a:xfrm>
            <a:off x="467544" y="332656"/>
            <a:ext cx="7467600"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eaLnBrk="0" hangingPunct="0">
              <a:lnSpc>
                <a:spcPct val="110000"/>
              </a:lnSpc>
              <a:spcBef>
                <a:spcPts val="0"/>
              </a:spcBef>
              <a:buClr>
                <a:schemeClr val="bg1"/>
              </a:buClr>
              <a:buSzPct val="92000"/>
              <a:buFont typeface="Wingdings" pitchFamily="2" charset="2"/>
              <a:buNone/>
            </a:pPr>
            <a:endParaRPr lang="fr-FR" sz="2800" dirty="0" smtClean="0">
              <a:latin typeface="Calibri" pitchFamily="34" charset="0"/>
            </a:endParaRPr>
          </a:p>
          <a:p>
            <a:pPr eaLnBrk="0" hangingPunct="0">
              <a:lnSpc>
                <a:spcPct val="110000"/>
              </a:lnSpc>
              <a:spcBef>
                <a:spcPts val="0"/>
              </a:spcBef>
              <a:buClr>
                <a:schemeClr val="bg1"/>
              </a:buClr>
              <a:buSzPct val="92000"/>
              <a:buFont typeface="Wingdings" pitchFamily="2" charset="2"/>
              <a:buNone/>
            </a:pPr>
            <a:r>
              <a:rPr lang="fr-FR" sz="1900" dirty="0" smtClean="0">
                <a:latin typeface="Calibri" pitchFamily="34" charset="0"/>
              </a:rPr>
              <a:t>     CONFEMEN: Conférence des Ministres de l’Education des Etats et Gouvernements membres de la francophonie  (44 countries)</a:t>
            </a:r>
          </a:p>
          <a:p>
            <a:pPr eaLnBrk="0" hangingPunct="0">
              <a:lnSpc>
                <a:spcPct val="110000"/>
              </a:lnSpc>
              <a:spcBef>
                <a:spcPts val="0"/>
              </a:spcBef>
              <a:buClr>
                <a:schemeClr val="bg1"/>
              </a:buClr>
              <a:buSzPct val="92000"/>
              <a:buFont typeface="Wingdings" pitchFamily="2" charset="2"/>
              <a:buNone/>
            </a:pPr>
            <a:endParaRPr lang="fr-FR" sz="2800" dirty="0" smtClean="0">
              <a:latin typeface="Calibri" pitchFamily="34" charset="0"/>
            </a:endParaRPr>
          </a:p>
          <a:p>
            <a:pPr marL="457200" lvl="1" indent="0">
              <a:lnSpc>
                <a:spcPct val="110000"/>
              </a:lnSpc>
              <a:spcBef>
                <a:spcPts val="0"/>
              </a:spcBef>
              <a:buNone/>
            </a:pPr>
            <a:endParaRPr lang="fr-FR" sz="2800" dirty="0" smtClean="0">
              <a:latin typeface="Calibri" pitchFamily="34" charset="0"/>
            </a:endParaRPr>
          </a:p>
          <a:p>
            <a:pPr eaLnBrk="0" hangingPunct="0">
              <a:buClr>
                <a:schemeClr val="bg1"/>
              </a:buClr>
              <a:buSzPct val="92000"/>
              <a:buFont typeface="Wingdings" pitchFamily="2" charset="2"/>
              <a:buNone/>
            </a:pPr>
            <a:endParaRPr lang="fr-FR" sz="2800" dirty="0" smtClean="0">
              <a:latin typeface="Calibri" pitchFamily="34" charset="0"/>
            </a:endParaRPr>
          </a:p>
          <a:p>
            <a:pPr eaLnBrk="0" hangingPunct="0">
              <a:buClr>
                <a:schemeClr val="bg1"/>
              </a:buClr>
              <a:buSzPct val="92000"/>
              <a:buFont typeface="Wingdings" pitchFamily="2" charset="2"/>
              <a:buChar char="l"/>
            </a:pPr>
            <a:endParaRPr lang="fr-FR" sz="3600" dirty="0">
              <a:latin typeface="Calibri" pitchFamily="34" charset="0"/>
            </a:endParaRPr>
          </a:p>
        </p:txBody>
      </p:sp>
    </p:spTree>
    <p:extLst>
      <p:ext uri="{BB962C8B-B14F-4D97-AF65-F5344CB8AC3E}">
        <p14:creationId xmlns:p14="http://schemas.microsoft.com/office/powerpoint/2010/main" val="409010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rotWithShape="1">
          <a:blip r:embed="rId2"/>
          <a:srcRect l="28714" t="21356" r="29872" b="8409"/>
          <a:stretch/>
        </p:blipFill>
        <p:spPr bwMode="auto">
          <a:xfrm>
            <a:off x="251520" y="188640"/>
            <a:ext cx="7560839" cy="64807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385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rotWithShape="1">
          <a:blip r:embed="rId2"/>
          <a:srcRect l="28577" t="18657" r="29462" b="13324"/>
          <a:stretch/>
        </p:blipFill>
        <p:spPr bwMode="auto">
          <a:xfrm>
            <a:off x="251520" y="116632"/>
            <a:ext cx="7848872" cy="67413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243440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rotWithShape="1">
          <a:blip r:embed="rId2"/>
          <a:srcRect l="28303" t="19393" r="29731" b="8897"/>
          <a:stretch/>
        </p:blipFill>
        <p:spPr bwMode="auto">
          <a:xfrm>
            <a:off x="107504" y="116632"/>
            <a:ext cx="7992888" cy="67413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4253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2492896"/>
            <a:ext cx="7467600" cy="1143000"/>
          </a:xfrm>
        </p:spPr>
        <p:txBody>
          <a:bodyPr/>
          <a:lstStyle/>
          <a:p>
            <a:pPr algn="ctr"/>
            <a:r>
              <a:rPr lang="fr-FR" b="1" dirty="0" err="1" smtClean="0"/>
              <a:t>Thanks</a:t>
            </a:r>
            <a:r>
              <a:rPr lang="fr-FR" b="1" dirty="0" smtClean="0"/>
              <a:t> </a:t>
            </a:r>
            <a:r>
              <a:rPr lang="fr-FR" b="1" dirty="0" err="1" smtClean="0"/>
              <a:t>you</a:t>
            </a:r>
            <a:endParaRPr lang="fr-FR" b="1" dirty="0"/>
          </a:p>
        </p:txBody>
      </p:sp>
      <p:sp>
        <p:nvSpPr>
          <p:cNvPr id="3" name="Espace réservé du contenu 2"/>
          <p:cNvSpPr>
            <a:spLocks noGrp="1"/>
          </p:cNvSpPr>
          <p:nvPr>
            <p:ph sz="quarter" idx="1"/>
          </p:nvPr>
        </p:nvSpPr>
        <p:spPr>
          <a:xfrm>
            <a:off x="683568" y="3933056"/>
            <a:ext cx="7467600" cy="1396752"/>
          </a:xfrm>
        </p:spPr>
        <p:txBody>
          <a:bodyPr/>
          <a:lstStyle/>
          <a:p>
            <a:pPr marL="0" indent="0" algn="ctr">
              <a:buNone/>
            </a:pPr>
            <a:r>
              <a:rPr lang="fr-FR" b="1" dirty="0">
                <a:solidFill>
                  <a:srgbClr val="FFCC00"/>
                </a:solidFill>
                <a:hlinkClick r:id="rId2"/>
              </a:rPr>
              <a:t>www.confemen.org</a:t>
            </a:r>
            <a:endParaRPr lang="fr-FR" b="1" dirty="0">
              <a:solidFill>
                <a:srgbClr val="FFCC00"/>
              </a:solidFill>
            </a:endParaRPr>
          </a:p>
          <a:p>
            <a:pPr marL="0" indent="0" algn="ctr">
              <a:buNone/>
            </a:pPr>
            <a:r>
              <a:rPr lang="fr-FR" b="1" dirty="0" smtClean="0">
                <a:solidFill>
                  <a:srgbClr val="FFCC00"/>
                </a:solidFill>
                <a:hlinkClick r:id="rId3"/>
              </a:rPr>
              <a:t>pasec@confemen.org</a:t>
            </a:r>
            <a:endParaRPr lang="fr-FR" b="1" dirty="0">
              <a:solidFill>
                <a:srgbClr val="FFCC00"/>
              </a:solidFill>
            </a:endParaRPr>
          </a:p>
          <a:p>
            <a:pPr marL="0" indent="0" algn="ctr">
              <a:buNone/>
            </a:pPr>
            <a:endParaRPr lang="fr-FR" b="1" dirty="0">
              <a:solidFill>
                <a:srgbClr val="FFCC00"/>
              </a:solidFill>
            </a:endParaRPr>
          </a:p>
          <a:p>
            <a:pPr marL="0" indent="0">
              <a:buNone/>
            </a:pPr>
            <a:endParaRPr lang="fr-FR" dirty="0"/>
          </a:p>
        </p:txBody>
      </p:sp>
      <p:pic>
        <p:nvPicPr>
          <p:cNvPr id="4" name="Picture 4"/>
          <p:cNvPicPr>
            <a:picLocks noChangeAspect="1" noChangeArrowheads="1"/>
          </p:cNvPicPr>
          <p:nvPr/>
        </p:nvPicPr>
        <p:blipFill>
          <a:blip r:embed="rId4" cstate="print"/>
          <a:srcRect/>
          <a:stretch>
            <a:fillRect/>
          </a:stretch>
        </p:blipFill>
        <p:spPr bwMode="auto">
          <a:xfrm>
            <a:off x="467543" y="294680"/>
            <a:ext cx="1836815" cy="1766168"/>
          </a:xfrm>
          <a:prstGeom prst="rect">
            <a:avLst/>
          </a:prstGeom>
          <a:noFill/>
          <a:ln w="9525">
            <a:solidFill>
              <a:schemeClr val="accent2">
                <a:lumMod val="20000"/>
                <a:lumOff val="80000"/>
              </a:schemeClr>
            </a:solidFill>
            <a:miter lim="800000"/>
            <a:headEnd/>
            <a:tailEnd/>
          </a:ln>
          <a:effectLst>
            <a:outerShdw blurRad="44450" dist="27940" dir="5400000" algn="ctr">
              <a:srgbClr val="000000">
                <a:alpha val="32000"/>
              </a:srgbClr>
            </a:outerShdw>
            <a:softEdge rad="635000"/>
          </a:effectLst>
          <a:scene3d>
            <a:camera prst="orthographicFront">
              <a:rot lat="0" lon="0" rev="0"/>
            </a:camera>
            <a:lightRig rig="balanced" dir="t">
              <a:rot lat="0" lon="0" rev="8700000"/>
            </a:lightRig>
          </a:scene3d>
          <a:sp3d>
            <a:bevelT w="190500" h="38100"/>
          </a:sp3d>
        </p:spPr>
      </p:pic>
      <p:pic>
        <p:nvPicPr>
          <p:cNvPr id="5" name="Picture 4"/>
          <p:cNvPicPr>
            <a:picLocks noChangeAspect="1" noChangeArrowheads="1"/>
          </p:cNvPicPr>
          <p:nvPr/>
        </p:nvPicPr>
        <p:blipFill>
          <a:blip r:embed="rId4" cstate="print"/>
          <a:srcRect/>
          <a:stretch>
            <a:fillRect/>
          </a:stretch>
        </p:blipFill>
        <p:spPr bwMode="auto">
          <a:xfrm>
            <a:off x="7857034" y="5626448"/>
            <a:ext cx="1280814" cy="1231552"/>
          </a:xfrm>
          <a:prstGeom prst="rect">
            <a:avLst/>
          </a:prstGeom>
          <a:noFill/>
          <a:ln w="9525">
            <a:solidFill>
              <a:schemeClr val="accent2">
                <a:lumMod val="20000"/>
                <a:lumOff val="80000"/>
              </a:schemeClr>
            </a:solidFill>
            <a:miter lim="800000"/>
            <a:headEnd/>
            <a:tailEnd/>
          </a:ln>
          <a:effectLst>
            <a:outerShdw blurRad="44450" dist="27940" dir="5400000" algn="ctr">
              <a:srgbClr val="000000">
                <a:alpha val="32000"/>
              </a:srgbClr>
            </a:outerShdw>
            <a:softEdge rad="63500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547966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539552" y="232205"/>
            <a:ext cx="7420650" cy="6624736"/>
          </a:xfrm>
        </p:spPr>
        <p:txBody>
          <a:bodyPr>
            <a:normAutofit/>
          </a:bodyPr>
          <a:lstStyle/>
          <a:p>
            <a:pPr marL="0" indent="0" algn="just">
              <a:buNone/>
            </a:pPr>
            <a:r>
              <a:rPr lang="fr-FR" sz="2600" b="1" u="sng" dirty="0" smtClean="0">
                <a:latin typeface="Calibri" pitchFamily="34" charset="0"/>
              </a:rPr>
              <a:t>PASEC :</a:t>
            </a:r>
          </a:p>
          <a:p>
            <a:pPr marL="0" indent="0" algn="just">
              <a:buNone/>
            </a:pPr>
            <a:endParaRPr lang="en-GB" sz="2600" b="1" u="sng" dirty="0" smtClean="0">
              <a:latin typeface="Calibri" pitchFamily="34" charset="0"/>
            </a:endParaRPr>
          </a:p>
          <a:p>
            <a:pPr marL="0" indent="0" algn="just">
              <a:lnSpc>
                <a:spcPct val="120000"/>
              </a:lnSpc>
              <a:spcBef>
                <a:spcPts val="0"/>
              </a:spcBef>
              <a:buNone/>
            </a:pPr>
            <a:r>
              <a:rPr lang="en-GB" sz="2000" dirty="0" smtClean="0">
                <a:latin typeface="Calibri" pitchFamily="34" charset="0"/>
              </a:rPr>
              <a:t>The  Programme </a:t>
            </a:r>
            <a:r>
              <a:rPr lang="en-GB" sz="2000" dirty="0" err="1" smtClean="0">
                <a:latin typeface="Calibri" pitchFamily="34" charset="0"/>
              </a:rPr>
              <a:t>d’Analyse</a:t>
            </a:r>
            <a:r>
              <a:rPr lang="en-GB" sz="2000" dirty="0" smtClean="0">
                <a:latin typeface="Calibri" pitchFamily="34" charset="0"/>
              </a:rPr>
              <a:t> des </a:t>
            </a:r>
            <a:r>
              <a:rPr lang="en-GB" sz="2000" dirty="0" err="1" smtClean="0">
                <a:latin typeface="Calibri" pitchFamily="34" charset="0"/>
              </a:rPr>
              <a:t>Systèmes</a:t>
            </a:r>
            <a:r>
              <a:rPr lang="en-GB" sz="2000" dirty="0" smtClean="0">
                <a:latin typeface="Calibri" pitchFamily="34" charset="0"/>
              </a:rPr>
              <a:t> </a:t>
            </a:r>
            <a:r>
              <a:rPr lang="en-GB" sz="2000" dirty="0" err="1" smtClean="0">
                <a:latin typeface="Calibri" pitchFamily="34" charset="0"/>
              </a:rPr>
              <a:t>Educatifs</a:t>
            </a:r>
            <a:r>
              <a:rPr lang="en-GB" sz="2000" dirty="0" smtClean="0">
                <a:latin typeface="Calibri" pitchFamily="34" charset="0"/>
              </a:rPr>
              <a:t> de la CONFEMEN (Education Systems Analysis Program) has been created in 1991. For the past  20 years the PASEC has been running National and Thematic Evaluations under  countries’ requests. Since 2012, the PASEC has set up a new framework for international comparative evaluations in 10 African countries. </a:t>
            </a:r>
          </a:p>
          <a:p>
            <a:pPr marL="0" indent="0" algn="just">
              <a:lnSpc>
                <a:spcPct val="120000"/>
              </a:lnSpc>
              <a:spcBef>
                <a:spcPts val="0"/>
              </a:spcBef>
              <a:buNone/>
            </a:pPr>
            <a:endParaRPr lang="fr-FR" dirty="0" smtClean="0">
              <a:latin typeface="Calibri" pitchFamily="34" charset="0"/>
            </a:endParaRPr>
          </a:p>
          <a:p>
            <a:pPr marL="0" indent="0" algn="just">
              <a:buNone/>
            </a:pPr>
            <a:endParaRPr lang="fr-FR" dirty="0">
              <a:latin typeface="Calibri" pitchFamily="34" charset="0"/>
            </a:endParaRPr>
          </a:p>
        </p:txBody>
      </p:sp>
      <p:pic>
        <p:nvPicPr>
          <p:cNvPr id="4" name="Picture 4"/>
          <p:cNvPicPr>
            <a:picLocks noChangeAspect="1" noChangeArrowheads="1"/>
          </p:cNvPicPr>
          <p:nvPr/>
        </p:nvPicPr>
        <p:blipFill>
          <a:blip r:embed="rId2" cstate="print"/>
          <a:srcRect/>
          <a:stretch>
            <a:fillRect/>
          </a:stretch>
        </p:blipFill>
        <p:spPr bwMode="auto">
          <a:xfrm>
            <a:off x="7974266" y="5717165"/>
            <a:ext cx="1169734" cy="1124744"/>
          </a:xfrm>
          <a:prstGeom prst="rect">
            <a:avLst/>
          </a:prstGeom>
          <a:noFill/>
          <a:ln w="9525">
            <a:solidFill>
              <a:schemeClr val="accent2">
                <a:lumMod val="20000"/>
                <a:lumOff val="80000"/>
              </a:schemeClr>
            </a:solidFill>
            <a:miter lim="800000"/>
            <a:headEnd/>
            <a:tailEnd/>
          </a:ln>
          <a:effectLst>
            <a:outerShdw blurRad="44450" dist="27940" dir="5400000" algn="ctr">
              <a:srgbClr val="000000">
                <a:alpha val="32000"/>
              </a:srgbClr>
            </a:outerShdw>
            <a:softEdge rad="635000"/>
          </a:effectLst>
          <a:scene3d>
            <a:camera prst="orthographicFront">
              <a:rot lat="0" lon="0" rev="0"/>
            </a:camera>
            <a:lightRig rig="balanced" dir="t">
              <a:rot lat="0" lon="0" rev="8700000"/>
            </a:lightRig>
          </a:scene3d>
          <a:sp3d>
            <a:bevelT w="190500" h="38100"/>
          </a:sp3d>
        </p:spPr>
      </p:pic>
      <p:pic>
        <p:nvPicPr>
          <p:cNvPr id="5" name="Imag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3933056"/>
            <a:ext cx="6768817" cy="2664296"/>
          </a:xfrm>
          <a:prstGeom prst="rect">
            <a:avLst/>
          </a:prstGeom>
          <a:noFill/>
          <a:ln>
            <a:noFill/>
          </a:ln>
        </p:spPr>
      </p:pic>
    </p:spTree>
    <p:extLst>
      <p:ext uri="{BB962C8B-B14F-4D97-AF65-F5344CB8AC3E}">
        <p14:creationId xmlns:p14="http://schemas.microsoft.com/office/powerpoint/2010/main" val="1935094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PASEC CONTEXTUAL QUESTIONNAIRE</a:t>
            </a:r>
            <a:endParaRPr lang="fr-FR" b="1" dirty="0"/>
          </a:p>
        </p:txBody>
      </p:sp>
      <p:sp>
        <p:nvSpPr>
          <p:cNvPr id="3" name="Espace réservé du contenu 2"/>
          <p:cNvSpPr>
            <a:spLocks noGrp="1"/>
          </p:cNvSpPr>
          <p:nvPr>
            <p:ph sz="quarter" idx="1"/>
          </p:nvPr>
        </p:nvSpPr>
        <p:spPr/>
        <p:txBody>
          <a:bodyPr>
            <a:normAutofit/>
          </a:bodyPr>
          <a:lstStyle/>
          <a:p>
            <a:r>
              <a:rPr lang="fr-FR" sz="3200" b="1" dirty="0" err="1" smtClean="0"/>
              <a:t>Student</a:t>
            </a:r>
            <a:r>
              <a:rPr lang="fr-FR" sz="3200" b="1" dirty="0" smtClean="0"/>
              <a:t> questionnaire</a:t>
            </a:r>
          </a:p>
          <a:p>
            <a:r>
              <a:rPr lang="fr-FR" sz="3200" b="1" dirty="0" err="1" smtClean="0"/>
              <a:t>Teacher</a:t>
            </a:r>
            <a:r>
              <a:rPr lang="fr-FR" sz="3200" b="1" dirty="0" smtClean="0"/>
              <a:t> </a:t>
            </a:r>
            <a:r>
              <a:rPr lang="fr-FR" sz="3200" b="1" dirty="0" err="1" smtClean="0"/>
              <a:t>questionniare</a:t>
            </a:r>
            <a:endParaRPr lang="fr-FR" sz="3200" b="1" dirty="0" smtClean="0"/>
          </a:p>
          <a:p>
            <a:r>
              <a:rPr lang="fr-FR" sz="3200" b="1" dirty="0" err="1" smtClean="0"/>
              <a:t>School</a:t>
            </a:r>
            <a:r>
              <a:rPr lang="fr-FR" sz="3200" b="1" dirty="0" smtClean="0"/>
              <a:t> questionnaire (</a:t>
            </a:r>
            <a:r>
              <a:rPr lang="fr-FR" sz="3200" b="1" dirty="0" err="1" smtClean="0"/>
              <a:t>principals</a:t>
            </a:r>
            <a:r>
              <a:rPr lang="fr-FR" sz="3200" b="1" dirty="0" smtClean="0"/>
              <a:t>)</a:t>
            </a:r>
            <a:endParaRPr lang="fr-FR" sz="3200" b="1" dirty="0"/>
          </a:p>
        </p:txBody>
      </p:sp>
    </p:spTree>
    <p:extLst>
      <p:ext uri="{BB962C8B-B14F-4D97-AF65-F5344CB8AC3E}">
        <p14:creationId xmlns:p14="http://schemas.microsoft.com/office/powerpoint/2010/main" val="1675471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smtClean="0"/>
              <a:t>Student</a:t>
            </a:r>
            <a:r>
              <a:rPr lang="fr-FR" b="1" dirty="0" smtClean="0"/>
              <a:t> questionnaire</a:t>
            </a:r>
            <a:endParaRPr lang="fr-FR" b="1" dirty="0"/>
          </a:p>
        </p:txBody>
      </p:sp>
      <p:sp>
        <p:nvSpPr>
          <p:cNvPr id="3" name="Espace réservé du contenu 2"/>
          <p:cNvSpPr>
            <a:spLocks noGrp="1"/>
          </p:cNvSpPr>
          <p:nvPr>
            <p:ph sz="quarter" idx="1"/>
          </p:nvPr>
        </p:nvSpPr>
        <p:spPr>
          <a:xfrm>
            <a:off x="457200" y="1600200"/>
            <a:ext cx="8075240" cy="4873752"/>
          </a:xfrm>
        </p:spPr>
        <p:txBody>
          <a:bodyPr/>
          <a:lstStyle/>
          <a:p>
            <a:r>
              <a:rPr lang="fr-FR" dirty="0" smtClean="0"/>
              <a:t>General informations</a:t>
            </a:r>
          </a:p>
          <a:p>
            <a:endParaRPr lang="fr-FR" dirty="0" smtClean="0"/>
          </a:p>
          <a:p>
            <a:r>
              <a:rPr lang="fr-FR" dirty="0" smtClean="0"/>
              <a:t>Living conditions (</a:t>
            </a:r>
            <a:r>
              <a:rPr lang="fr-FR" dirty="0" err="1" smtClean="0"/>
              <a:t>goods</a:t>
            </a:r>
            <a:r>
              <a:rPr lang="fr-FR" dirty="0" smtClean="0"/>
              <a:t>, etc.)</a:t>
            </a:r>
          </a:p>
          <a:p>
            <a:endParaRPr lang="fr-FR" dirty="0" smtClean="0"/>
          </a:p>
          <a:p>
            <a:r>
              <a:rPr lang="fr-FR" dirty="0" smtClean="0"/>
              <a:t>Nutrition</a:t>
            </a:r>
          </a:p>
          <a:p>
            <a:endParaRPr lang="fr-FR" dirty="0" smtClean="0"/>
          </a:p>
          <a:p>
            <a:r>
              <a:rPr lang="fr-FR" dirty="0" err="1" smtClean="0"/>
              <a:t>Others</a:t>
            </a:r>
            <a:endParaRPr lang="fr-FR" dirty="0"/>
          </a:p>
        </p:txBody>
      </p:sp>
    </p:spTree>
    <p:extLst>
      <p:ext uri="{BB962C8B-B14F-4D97-AF65-F5344CB8AC3E}">
        <p14:creationId xmlns:p14="http://schemas.microsoft.com/office/powerpoint/2010/main" val="1898686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rotWithShape="1">
          <a:blip r:embed="rId2"/>
          <a:srcRect l="26922" t="18410" r="33190" b="8644"/>
          <a:stretch/>
        </p:blipFill>
        <p:spPr bwMode="auto">
          <a:xfrm>
            <a:off x="251520" y="188640"/>
            <a:ext cx="8064896" cy="66693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9923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sz="quarter" idx="1"/>
          </p:nvPr>
        </p:nvPicPr>
        <p:blipFill rotWithShape="1">
          <a:blip r:embed="rId2"/>
          <a:srcRect l="19879" t="18165" r="26011" b="7919"/>
          <a:stretch/>
        </p:blipFill>
        <p:spPr bwMode="auto">
          <a:xfrm>
            <a:off x="251520" y="0"/>
            <a:ext cx="8892480" cy="67356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4376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rotWithShape="1">
          <a:blip r:embed="rId2"/>
          <a:srcRect l="27064" t="23811" r="26700" b="8431"/>
          <a:stretch/>
        </p:blipFill>
        <p:spPr bwMode="auto">
          <a:xfrm>
            <a:off x="395536" y="188640"/>
            <a:ext cx="7632848" cy="65527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717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smtClean="0"/>
              <a:t>Teacher</a:t>
            </a:r>
            <a:r>
              <a:rPr lang="fr-FR" b="1" dirty="0" smtClean="0"/>
              <a:t> questionnaire</a:t>
            </a:r>
            <a:endParaRPr lang="fr-FR" b="1" dirty="0"/>
          </a:p>
        </p:txBody>
      </p:sp>
      <p:sp>
        <p:nvSpPr>
          <p:cNvPr id="3" name="Espace réservé du contenu 2"/>
          <p:cNvSpPr>
            <a:spLocks noGrp="1"/>
          </p:cNvSpPr>
          <p:nvPr>
            <p:ph sz="quarter" idx="1"/>
          </p:nvPr>
        </p:nvSpPr>
        <p:spPr/>
        <p:txBody>
          <a:bodyPr/>
          <a:lstStyle/>
          <a:p>
            <a:r>
              <a:rPr lang="fr-FR" b="1" dirty="0"/>
              <a:t>INDIVIDUAL CHARACTERISTICS</a:t>
            </a:r>
          </a:p>
          <a:p>
            <a:r>
              <a:rPr lang="en-GB" b="1" dirty="0"/>
              <a:t>ACADEMIC AND PROFESSIONAL TRAINING</a:t>
            </a:r>
            <a:r>
              <a:rPr lang="fr-FR" b="1" dirty="0"/>
              <a:t> FORMATIONS </a:t>
            </a:r>
            <a:endParaRPr lang="fr-FR" b="1" dirty="0" smtClean="0"/>
          </a:p>
          <a:p>
            <a:r>
              <a:rPr lang="fr-FR" b="1" dirty="0" smtClean="0"/>
              <a:t>STATUS AND PAYMENT</a:t>
            </a:r>
            <a:endParaRPr lang="fr-FR" b="1" dirty="0"/>
          </a:p>
          <a:p>
            <a:r>
              <a:rPr lang="fr-FR" b="1" dirty="0"/>
              <a:t>CLASS ORGANISATION </a:t>
            </a:r>
            <a:endParaRPr lang="fr-FR" dirty="0"/>
          </a:p>
          <a:p>
            <a:r>
              <a:rPr lang="fr-FR" b="1" dirty="0"/>
              <a:t>CLASS EQUIPMENTS</a:t>
            </a:r>
          </a:p>
          <a:p>
            <a:r>
              <a:rPr lang="en-GB" b="1" dirty="0"/>
              <a:t>SOCIAL ENVIRONMENT</a:t>
            </a:r>
            <a:endParaRPr lang="fr-FR" dirty="0"/>
          </a:p>
          <a:p>
            <a:r>
              <a:rPr lang="fr-FR" b="1" dirty="0"/>
              <a:t>PEDAGOGIC ASPECTS</a:t>
            </a:r>
            <a:endParaRPr lang="fr-FR" dirty="0"/>
          </a:p>
          <a:p>
            <a:r>
              <a:rPr lang="en-GB" b="1" dirty="0"/>
              <a:t>RELATIONSHIP</a:t>
            </a:r>
            <a:endParaRPr lang="fr-FR" dirty="0"/>
          </a:p>
          <a:p>
            <a:r>
              <a:rPr lang="fr-FR" b="1" dirty="0" smtClean="0"/>
              <a:t>OTHERS</a:t>
            </a:r>
            <a:endParaRPr lang="fr-FR" b="1" dirty="0"/>
          </a:p>
        </p:txBody>
      </p:sp>
    </p:spTree>
    <p:extLst>
      <p:ext uri="{BB962C8B-B14F-4D97-AF65-F5344CB8AC3E}">
        <p14:creationId xmlns:p14="http://schemas.microsoft.com/office/powerpoint/2010/main" val="14005529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14056</TotalTime>
  <Words>202</Words>
  <Application>Microsoft Office PowerPoint</Application>
  <PresentationFormat>Affichage à l'écran (4:3)</PresentationFormat>
  <Paragraphs>50</Paragraphs>
  <Slides>23</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23</vt:i4>
      </vt:variant>
    </vt:vector>
  </HeadingPairs>
  <TitlesOfParts>
    <vt:vector size="30" baseType="lpstr">
      <vt:lpstr>Calibri</vt:lpstr>
      <vt:lpstr>Century Schoolbook</vt:lpstr>
      <vt:lpstr>Courier New</vt:lpstr>
      <vt:lpstr>Times New Roman</vt:lpstr>
      <vt:lpstr>Wingdings</vt:lpstr>
      <vt:lpstr>Wingdings 2</vt:lpstr>
      <vt:lpstr>Oriel</vt:lpstr>
      <vt:lpstr> «  Programme D’Analyse Des Systèmes Educatifs de la CONFEMEN » (PASEC)  PASEC Contextual questionnaires  Washington DC 8-11 April  </vt:lpstr>
      <vt:lpstr>1. Introduction to  CONFEMEN and  PASEC</vt:lpstr>
      <vt:lpstr>Présentation PowerPoint</vt:lpstr>
      <vt:lpstr>PASEC CONTEXTUAL QUESTIONNAIRE</vt:lpstr>
      <vt:lpstr>Student questionnaire</vt:lpstr>
      <vt:lpstr>Présentation PowerPoint</vt:lpstr>
      <vt:lpstr>Présentation PowerPoint</vt:lpstr>
      <vt:lpstr>Présentation PowerPoint</vt:lpstr>
      <vt:lpstr>Teacher questionnaire</vt:lpstr>
      <vt:lpstr>Teacher questionnaire</vt:lpstr>
      <vt:lpstr>Présentation PowerPoint</vt:lpstr>
      <vt:lpstr>Présentation PowerPoint</vt:lpstr>
      <vt:lpstr>Présentation PowerPoint</vt:lpstr>
      <vt:lpstr>Présentation PowerPoint</vt:lpstr>
      <vt:lpstr>Présentation PowerPoint</vt:lpstr>
      <vt:lpstr>Présentation PowerPoint</vt:lpstr>
      <vt:lpstr>Principals questionnaires</vt:lpstr>
      <vt:lpstr>Présentation PowerPoint</vt:lpstr>
      <vt:lpstr>Présentation PowerPoint</vt:lpstr>
      <vt:lpstr>Présentation PowerPoint</vt:lpstr>
      <vt:lpstr>Présentation PowerPoint</vt:lpstr>
      <vt:lpstr>Présentation PowerPoint</vt:lpstr>
      <vt:lpstr>Thanks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du cadre de référence et du protocole de test de mathématiques pour l’évaluation de la 2e année primaire</dc:title>
  <dc:creator>vanessa</dc:creator>
  <cp:lastModifiedBy>HILAIRE</cp:lastModifiedBy>
  <cp:revision>151</cp:revision>
  <dcterms:created xsi:type="dcterms:W3CDTF">2013-02-18T09:16:03Z</dcterms:created>
  <dcterms:modified xsi:type="dcterms:W3CDTF">2014-04-16T16:05:09Z</dcterms:modified>
</cp:coreProperties>
</file>